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2" r:id="rId4"/>
  </p:sldMasterIdLst>
  <p:notesMasterIdLst>
    <p:notesMasterId r:id="rId18"/>
  </p:notesMasterIdLst>
  <p:handoutMasterIdLst>
    <p:handoutMasterId r:id="rId19"/>
  </p:handoutMasterIdLst>
  <p:sldIdLst>
    <p:sldId id="256" r:id="rId5"/>
    <p:sldId id="258" r:id="rId6"/>
    <p:sldId id="257" r:id="rId7"/>
    <p:sldId id="260" r:id="rId8"/>
    <p:sldId id="259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D69239-643B-4568-8DF9-53EBD469CA97}" v="138" dt="2022-05-21T10:44:06.756"/>
    <p1510:client id="{D81C8C2E-23BE-58D2-223B-2F2D7CEED10B}" v="307" dt="2022-05-21T11:51:03.2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6897C3-8C6E-48F9-AAA2-3EE9FD9D987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8968E62-6B41-4192-9544-FB47F6CFA6EE}">
      <dgm:prSet/>
      <dgm:spPr/>
      <dgm:t>
        <a:bodyPr/>
        <a:lstStyle/>
        <a:p>
          <a:r>
            <a:rPr lang="en-US" dirty="0" err="1"/>
            <a:t>Sembrando</a:t>
          </a:r>
          <a:r>
            <a:rPr lang="en-US" dirty="0"/>
            <a:t> </a:t>
          </a:r>
          <a:r>
            <a:rPr lang="en-US" dirty="0" err="1"/>
            <a:t>Semillas</a:t>
          </a:r>
          <a:r>
            <a:rPr lang="en-US" dirty="0"/>
            <a:t> Youth Project</a:t>
          </a:r>
        </a:p>
      </dgm:t>
    </dgm:pt>
    <dgm:pt modelId="{0120AC69-6F6D-4B60-ADA9-686F5A706484}" type="parTrans" cxnId="{6834D871-AD6D-427E-9DB4-75B850F78B15}">
      <dgm:prSet/>
      <dgm:spPr/>
      <dgm:t>
        <a:bodyPr/>
        <a:lstStyle/>
        <a:p>
          <a:endParaRPr lang="en-US"/>
        </a:p>
      </dgm:t>
    </dgm:pt>
    <dgm:pt modelId="{A841A430-7427-4F81-AC33-79558F702099}" type="sibTrans" cxnId="{6834D871-AD6D-427E-9DB4-75B850F78B15}">
      <dgm:prSet/>
      <dgm:spPr/>
      <dgm:t>
        <a:bodyPr/>
        <a:lstStyle/>
        <a:p>
          <a:endParaRPr lang="en-US"/>
        </a:p>
      </dgm:t>
    </dgm:pt>
    <dgm:pt modelId="{2FEF1843-E11E-4A71-B1A0-37D8BD98985F}">
      <dgm:prSet/>
      <dgm:spPr/>
      <dgm:t>
        <a:bodyPr/>
        <a:lstStyle/>
        <a:p>
          <a:r>
            <a:rPr lang="en-US" dirty="0"/>
            <a:t>Los </a:t>
          </a:r>
          <a:r>
            <a:rPr lang="en-US" dirty="0" err="1"/>
            <a:t>Sembradores</a:t>
          </a:r>
          <a:r>
            <a:rPr lang="en-US" dirty="0"/>
            <a:t> Farmer Training Program</a:t>
          </a:r>
        </a:p>
      </dgm:t>
    </dgm:pt>
    <dgm:pt modelId="{78C84B9E-6AAD-40C5-BAF8-7087F5FF297A}" type="parTrans" cxnId="{78A9B030-3098-4C93-A5E8-0DA8C5F4E09C}">
      <dgm:prSet/>
      <dgm:spPr/>
      <dgm:t>
        <a:bodyPr/>
        <a:lstStyle/>
        <a:p>
          <a:endParaRPr lang="en-US"/>
        </a:p>
      </dgm:t>
    </dgm:pt>
    <dgm:pt modelId="{4C5C2755-0110-444A-B83E-FF5CC6F4C40D}" type="sibTrans" cxnId="{78A9B030-3098-4C93-A5E8-0DA8C5F4E09C}">
      <dgm:prSet/>
      <dgm:spPr/>
      <dgm:t>
        <a:bodyPr/>
        <a:lstStyle/>
        <a:p>
          <a:endParaRPr lang="en-US"/>
        </a:p>
      </dgm:t>
    </dgm:pt>
    <dgm:pt modelId="{CC8EE3D0-136E-40BA-B19D-358B31849E52}">
      <dgm:prSet/>
      <dgm:spPr/>
      <dgm:t>
        <a:bodyPr/>
        <a:lstStyle/>
        <a:p>
          <a:r>
            <a:rPr lang="en-US" dirty="0"/>
            <a:t>School/Classroom Presentations</a:t>
          </a:r>
        </a:p>
      </dgm:t>
    </dgm:pt>
    <dgm:pt modelId="{E68AA6CB-60DD-4F64-85E2-1CC154A133C5}" type="parTrans" cxnId="{82D91C88-134B-4556-A85C-B9B28A8F4804}">
      <dgm:prSet/>
      <dgm:spPr/>
      <dgm:t>
        <a:bodyPr/>
        <a:lstStyle/>
        <a:p>
          <a:endParaRPr lang="en-US"/>
        </a:p>
      </dgm:t>
    </dgm:pt>
    <dgm:pt modelId="{32738E2A-6E1F-45E6-9088-F2E065DAD330}" type="sibTrans" cxnId="{82D91C88-134B-4556-A85C-B9B28A8F4804}">
      <dgm:prSet/>
      <dgm:spPr/>
      <dgm:t>
        <a:bodyPr/>
        <a:lstStyle/>
        <a:p>
          <a:endParaRPr lang="en-US"/>
        </a:p>
      </dgm:t>
    </dgm:pt>
    <dgm:pt modelId="{70CA3E79-09CD-47E0-B6B9-2E7745583E33}">
      <dgm:prSet/>
      <dgm:spPr/>
      <dgm:t>
        <a:bodyPr/>
        <a:lstStyle/>
        <a:p>
          <a:r>
            <a:rPr lang="en-US" dirty="0"/>
            <a:t>Acequia Culture Youth Leadership Institute</a:t>
          </a:r>
        </a:p>
      </dgm:t>
    </dgm:pt>
    <dgm:pt modelId="{9686475F-96D3-4E3D-90F0-62E3889C5DDB}" type="parTrans" cxnId="{E404C468-7CE8-4869-B2B4-D17FD0D38565}">
      <dgm:prSet/>
      <dgm:spPr/>
      <dgm:t>
        <a:bodyPr/>
        <a:lstStyle/>
        <a:p>
          <a:endParaRPr lang="en-US"/>
        </a:p>
      </dgm:t>
    </dgm:pt>
    <dgm:pt modelId="{65BD5B51-8A7D-4BB8-BE06-D5ED7B95F795}" type="sibTrans" cxnId="{E404C468-7CE8-4869-B2B4-D17FD0D38565}">
      <dgm:prSet/>
      <dgm:spPr/>
      <dgm:t>
        <a:bodyPr/>
        <a:lstStyle/>
        <a:p>
          <a:endParaRPr lang="en-US"/>
        </a:p>
      </dgm:t>
    </dgm:pt>
    <dgm:pt modelId="{0E1F032D-69AD-4701-B879-09841E2AD1D2}">
      <dgm:prSet/>
      <dgm:spPr/>
      <dgm:t>
        <a:bodyPr/>
        <a:lstStyle/>
        <a:p>
          <a:r>
            <a:rPr lang="en-US" dirty="0"/>
            <a:t>Acequia Career &amp; Lifeways Program</a:t>
          </a:r>
        </a:p>
      </dgm:t>
    </dgm:pt>
    <dgm:pt modelId="{DC1FB3F6-2AB4-4005-9991-D3D94B831601}" type="parTrans" cxnId="{A3CD0373-791E-4968-A647-98B984B88824}">
      <dgm:prSet/>
      <dgm:spPr/>
      <dgm:t>
        <a:bodyPr/>
        <a:lstStyle/>
        <a:p>
          <a:endParaRPr lang="en-US"/>
        </a:p>
      </dgm:t>
    </dgm:pt>
    <dgm:pt modelId="{C0F49107-28B1-48E2-8D02-9ECB33BF1229}" type="sibTrans" cxnId="{A3CD0373-791E-4968-A647-98B984B88824}">
      <dgm:prSet/>
      <dgm:spPr/>
      <dgm:t>
        <a:bodyPr/>
        <a:lstStyle/>
        <a:p>
          <a:endParaRPr lang="en-US"/>
        </a:p>
      </dgm:t>
    </dgm:pt>
    <dgm:pt modelId="{B9EEF704-C232-4665-ABC2-F1ED97F2534A}">
      <dgm:prSet phldr="0"/>
      <dgm:spPr/>
      <dgm:t>
        <a:bodyPr/>
        <a:lstStyle/>
        <a:p>
          <a:pPr rtl="0"/>
          <a:r>
            <a:rPr lang="en-US" dirty="0">
              <a:latin typeface="Bierstadt"/>
            </a:rPr>
            <a:t>Acequia and Land Grant Education (ALGE) </a:t>
          </a:r>
        </a:p>
      </dgm:t>
    </dgm:pt>
    <dgm:pt modelId="{DAEB1EC8-EA58-4463-A8FE-A3392D436C67}" type="parTrans" cxnId="{CACF61CF-6D93-4D8F-A02F-C4D200E38D5F}">
      <dgm:prSet/>
      <dgm:spPr/>
    </dgm:pt>
    <dgm:pt modelId="{2C31A29C-C970-4838-B0BD-5093E55EA323}" type="sibTrans" cxnId="{CACF61CF-6D93-4D8F-A02F-C4D200E38D5F}">
      <dgm:prSet/>
      <dgm:spPr/>
    </dgm:pt>
    <dgm:pt modelId="{11C4E667-9928-4565-9EB1-FE47F958C0E1}" type="pres">
      <dgm:prSet presAssocID="{F06897C3-8C6E-48F9-AAA2-3EE9FD9D9872}" presName="linear" presStyleCnt="0">
        <dgm:presLayoutVars>
          <dgm:animLvl val="lvl"/>
          <dgm:resizeHandles val="exact"/>
        </dgm:presLayoutVars>
      </dgm:prSet>
      <dgm:spPr/>
    </dgm:pt>
    <dgm:pt modelId="{F6E52CF3-9F77-4096-9385-EE3BEE6EB0C0}" type="pres">
      <dgm:prSet presAssocID="{78968E62-6B41-4192-9544-FB47F6CFA6EE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C995B6CB-E756-44AC-BD38-AD73C14A5B88}" type="pres">
      <dgm:prSet presAssocID="{A841A430-7427-4F81-AC33-79558F702099}" presName="spacer" presStyleCnt="0"/>
      <dgm:spPr/>
    </dgm:pt>
    <dgm:pt modelId="{7B9FDCAE-33A9-4316-B5B6-7887BD7C6430}" type="pres">
      <dgm:prSet presAssocID="{2FEF1843-E11E-4A71-B1A0-37D8BD98985F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3AEB90BF-ACE0-4278-9483-D281E4DF1D22}" type="pres">
      <dgm:prSet presAssocID="{4C5C2755-0110-444A-B83E-FF5CC6F4C40D}" presName="spacer" presStyleCnt="0"/>
      <dgm:spPr/>
    </dgm:pt>
    <dgm:pt modelId="{D5C3C00E-00AA-4AC7-BDB6-B5FBB6568232}" type="pres">
      <dgm:prSet presAssocID="{CC8EE3D0-136E-40BA-B19D-358B31849E52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7E9FD533-D663-4CFA-9F5A-715224D4F9B6}" type="pres">
      <dgm:prSet presAssocID="{32738E2A-6E1F-45E6-9088-F2E065DAD330}" presName="spacer" presStyleCnt="0"/>
      <dgm:spPr/>
    </dgm:pt>
    <dgm:pt modelId="{A527C003-1A12-4472-AA91-6CCD651ED797}" type="pres">
      <dgm:prSet presAssocID="{70CA3E79-09CD-47E0-B6B9-2E7745583E33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83424EA3-0C79-43DD-AB31-D8B68D681CE7}" type="pres">
      <dgm:prSet presAssocID="{65BD5B51-8A7D-4BB8-BE06-D5ED7B95F795}" presName="spacer" presStyleCnt="0"/>
      <dgm:spPr/>
    </dgm:pt>
    <dgm:pt modelId="{9203F0EB-CDB6-4D3C-B885-6F1498BF80AB}" type="pres">
      <dgm:prSet presAssocID="{0E1F032D-69AD-4701-B879-09841E2AD1D2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56B42CB5-7AAC-49BE-99E6-EBA3618722F1}" type="pres">
      <dgm:prSet presAssocID="{C0F49107-28B1-48E2-8D02-9ECB33BF1229}" presName="spacer" presStyleCnt="0"/>
      <dgm:spPr/>
    </dgm:pt>
    <dgm:pt modelId="{F3C67ED6-5E3F-465A-90DF-13FBF618B49E}" type="pres">
      <dgm:prSet presAssocID="{B9EEF704-C232-4665-ABC2-F1ED97F2534A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C5210218-B5A2-4346-8E2D-CB3E46EFCE74}" type="presOf" srcId="{0E1F032D-69AD-4701-B879-09841E2AD1D2}" destId="{9203F0EB-CDB6-4D3C-B885-6F1498BF80AB}" srcOrd="0" destOrd="0" presId="urn:microsoft.com/office/officeart/2005/8/layout/vList2"/>
    <dgm:cxn modelId="{43B01619-5C7F-40AE-91AD-F34DDB82CE73}" type="presOf" srcId="{2FEF1843-E11E-4A71-B1A0-37D8BD98985F}" destId="{7B9FDCAE-33A9-4316-B5B6-7887BD7C6430}" srcOrd="0" destOrd="0" presId="urn:microsoft.com/office/officeart/2005/8/layout/vList2"/>
    <dgm:cxn modelId="{08BF8E19-335C-4661-8539-5FA153902D43}" type="presOf" srcId="{CC8EE3D0-136E-40BA-B19D-358B31849E52}" destId="{D5C3C00E-00AA-4AC7-BDB6-B5FBB6568232}" srcOrd="0" destOrd="0" presId="urn:microsoft.com/office/officeart/2005/8/layout/vList2"/>
    <dgm:cxn modelId="{78A9B030-3098-4C93-A5E8-0DA8C5F4E09C}" srcId="{F06897C3-8C6E-48F9-AAA2-3EE9FD9D9872}" destId="{2FEF1843-E11E-4A71-B1A0-37D8BD98985F}" srcOrd="1" destOrd="0" parTransId="{78C84B9E-6AAD-40C5-BAF8-7087F5FF297A}" sibTransId="{4C5C2755-0110-444A-B83E-FF5CC6F4C40D}"/>
    <dgm:cxn modelId="{34A3B442-D686-4844-896C-2F29043FD0C3}" type="presOf" srcId="{B9EEF704-C232-4665-ABC2-F1ED97F2534A}" destId="{F3C67ED6-5E3F-465A-90DF-13FBF618B49E}" srcOrd="0" destOrd="0" presId="urn:microsoft.com/office/officeart/2005/8/layout/vList2"/>
    <dgm:cxn modelId="{E404C468-7CE8-4869-B2B4-D17FD0D38565}" srcId="{F06897C3-8C6E-48F9-AAA2-3EE9FD9D9872}" destId="{70CA3E79-09CD-47E0-B6B9-2E7745583E33}" srcOrd="3" destOrd="0" parTransId="{9686475F-96D3-4E3D-90F0-62E3889C5DDB}" sibTransId="{65BD5B51-8A7D-4BB8-BE06-D5ED7B95F795}"/>
    <dgm:cxn modelId="{6834D871-AD6D-427E-9DB4-75B850F78B15}" srcId="{F06897C3-8C6E-48F9-AAA2-3EE9FD9D9872}" destId="{78968E62-6B41-4192-9544-FB47F6CFA6EE}" srcOrd="0" destOrd="0" parTransId="{0120AC69-6F6D-4B60-ADA9-686F5A706484}" sibTransId="{A841A430-7427-4F81-AC33-79558F702099}"/>
    <dgm:cxn modelId="{A3CD0373-791E-4968-A647-98B984B88824}" srcId="{F06897C3-8C6E-48F9-AAA2-3EE9FD9D9872}" destId="{0E1F032D-69AD-4701-B879-09841E2AD1D2}" srcOrd="4" destOrd="0" parTransId="{DC1FB3F6-2AB4-4005-9991-D3D94B831601}" sibTransId="{C0F49107-28B1-48E2-8D02-9ECB33BF1229}"/>
    <dgm:cxn modelId="{82D91C88-134B-4556-A85C-B9B28A8F4804}" srcId="{F06897C3-8C6E-48F9-AAA2-3EE9FD9D9872}" destId="{CC8EE3D0-136E-40BA-B19D-358B31849E52}" srcOrd="2" destOrd="0" parTransId="{E68AA6CB-60DD-4F64-85E2-1CC154A133C5}" sibTransId="{32738E2A-6E1F-45E6-9088-F2E065DAD330}"/>
    <dgm:cxn modelId="{7D89A19C-4C62-4214-B804-69D2E237724C}" type="presOf" srcId="{70CA3E79-09CD-47E0-B6B9-2E7745583E33}" destId="{A527C003-1A12-4472-AA91-6CCD651ED797}" srcOrd="0" destOrd="0" presId="urn:microsoft.com/office/officeart/2005/8/layout/vList2"/>
    <dgm:cxn modelId="{2C8835AA-C6CB-4DB6-B9B5-3C4950C5AD23}" type="presOf" srcId="{78968E62-6B41-4192-9544-FB47F6CFA6EE}" destId="{F6E52CF3-9F77-4096-9385-EE3BEE6EB0C0}" srcOrd="0" destOrd="0" presId="urn:microsoft.com/office/officeart/2005/8/layout/vList2"/>
    <dgm:cxn modelId="{CACF61CF-6D93-4D8F-A02F-C4D200E38D5F}" srcId="{F06897C3-8C6E-48F9-AAA2-3EE9FD9D9872}" destId="{B9EEF704-C232-4665-ABC2-F1ED97F2534A}" srcOrd="5" destOrd="0" parTransId="{DAEB1EC8-EA58-4463-A8FE-A3392D436C67}" sibTransId="{2C31A29C-C970-4838-B0BD-5093E55EA323}"/>
    <dgm:cxn modelId="{B1C9CBF8-1CF0-4327-8793-8E370FE26BD9}" type="presOf" srcId="{F06897C3-8C6E-48F9-AAA2-3EE9FD9D9872}" destId="{11C4E667-9928-4565-9EB1-FE47F958C0E1}" srcOrd="0" destOrd="0" presId="urn:microsoft.com/office/officeart/2005/8/layout/vList2"/>
    <dgm:cxn modelId="{8A045F7B-0530-437B-85FF-B9E48E2B9EBA}" type="presParOf" srcId="{11C4E667-9928-4565-9EB1-FE47F958C0E1}" destId="{F6E52CF3-9F77-4096-9385-EE3BEE6EB0C0}" srcOrd="0" destOrd="0" presId="urn:microsoft.com/office/officeart/2005/8/layout/vList2"/>
    <dgm:cxn modelId="{A33DDC6F-69F2-4341-981B-0CAACA70C4FF}" type="presParOf" srcId="{11C4E667-9928-4565-9EB1-FE47F958C0E1}" destId="{C995B6CB-E756-44AC-BD38-AD73C14A5B88}" srcOrd="1" destOrd="0" presId="urn:microsoft.com/office/officeart/2005/8/layout/vList2"/>
    <dgm:cxn modelId="{98409DE3-A89C-4CD6-93FF-CB6E96124EBE}" type="presParOf" srcId="{11C4E667-9928-4565-9EB1-FE47F958C0E1}" destId="{7B9FDCAE-33A9-4316-B5B6-7887BD7C6430}" srcOrd="2" destOrd="0" presId="urn:microsoft.com/office/officeart/2005/8/layout/vList2"/>
    <dgm:cxn modelId="{2E4C834D-21A3-4542-BB96-3F12B4FC75E4}" type="presParOf" srcId="{11C4E667-9928-4565-9EB1-FE47F958C0E1}" destId="{3AEB90BF-ACE0-4278-9483-D281E4DF1D22}" srcOrd="3" destOrd="0" presId="urn:microsoft.com/office/officeart/2005/8/layout/vList2"/>
    <dgm:cxn modelId="{5ED14B3C-0A42-4BB9-AA81-E5D596929C9F}" type="presParOf" srcId="{11C4E667-9928-4565-9EB1-FE47F958C0E1}" destId="{D5C3C00E-00AA-4AC7-BDB6-B5FBB6568232}" srcOrd="4" destOrd="0" presId="urn:microsoft.com/office/officeart/2005/8/layout/vList2"/>
    <dgm:cxn modelId="{A6FC0970-0405-4974-8CE8-45872C04A032}" type="presParOf" srcId="{11C4E667-9928-4565-9EB1-FE47F958C0E1}" destId="{7E9FD533-D663-4CFA-9F5A-715224D4F9B6}" srcOrd="5" destOrd="0" presId="urn:microsoft.com/office/officeart/2005/8/layout/vList2"/>
    <dgm:cxn modelId="{BC0A835E-ED44-486E-8648-037BC3ADF413}" type="presParOf" srcId="{11C4E667-9928-4565-9EB1-FE47F958C0E1}" destId="{A527C003-1A12-4472-AA91-6CCD651ED797}" srcOrd="6" destOrd="0" presId="urn:microsoft.com/office/officeart/2005/8/layout/vList2"/>
    <dgm:cxn modelId="{24A80F46-504F-4D01-B9BA-E4092F790252}" type="presParOf" srcId="{11C4E667-9928-4565-9EB1-FE47F958C0E1}" destId="{83424EA3-0C79-43DD-AB31-D8B68D681CE7}" srcOrd="7" destOrd="0" presId="urn:microsoft.com/office/officeart/2005/8/layout/vList2"/>
    <dgm:cxn modelId="{5AF53503-89F7-4B67-9AE2-F9E247BDDB4D}" type="presParOf" srcId="{11C4E667-9928-4565-9EB1-FE47F958C0E1}" destId="{9203F0EB-CDB6-4D3C-B885-6F1498BF80AB}" srcOrd="8" destOrd="0" presId="urn:microsoft.com/office/officeart/2005/8/layout/vList2"/>
    <dgm:cxn modelId="{8E16EBF4-C56C-4250-A7D2-8BEA9DD295ED}" type="presParOf" srcId="{11C4E667-9928-4565-9EB1-FE47F958C0E1}" destId="{56B42CB5-7AAC-49BE-99E6-EBA3618722F1}" srcOrd="9" destOrd="0" presId="urn:microsoft.com/office/officeart/2005/8/layout/vList2"/>
    <dgm:cxn modelId="{C64978DC-8998-469D-8F27-28F0BA89F568}" type="presParOf" srcId="{11C4E667-9928-4565-9EB1-FE47F958C0E1}" destId="{F3C67ED6-5E3F-465A-90DF-13FBF618B49E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E52CF3-9F77-4096-9385-EE3BEE6EB0C0}">
      <dsp:nvSpPr>
        <dsp:cNvPr id="0" name=""/>
        <dsp:cNvSpPr/>
      </dsp:nvSpPr>
      <dsp:spPr>
        <a:xfrm>
          <a:off x="0" y="919657"/>
          <a:ext cx="6055450" cy="57563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Sembrando</a:t>
          </a:r>
          <a:r>
            <a:rPr lang="en-US" sz="2400" kern="1200" dirty="0"/>
            <a:t> </a:t>
          </a:r>
          <a:r>
            <a:rPr lang="en-US" sz="2400" kern="1200" dirty="0" err="1"/>
            <a:t>Semillas</a:t>
          </a:r>
          <a:r>
            <a:rPr lang="en-US" sz="2400" kern="1200" dirty="0"/>
            <a:t> Youth Project</a:t>
          </a:r>
        </a:p>
      </dsp:txBody>
      <dsp:txXfrm>
        <a:off x="28100" y="947757"/>
        <a:ext cx="5999250" cy="519439"/>
      </dsp:txXfrm>
    </dsp:sp>
    <dsp:sp modelId="{7B9FDCAE-33A9-4316-B5B6-7887BD7C6430}">
      <dsp:nvSpPr>
        <dsp:cNvPr id="0" name=""/>
        <dsp:cNvSpPr/>
      </dsp:nvSpPr>
      <dsp:spPr>
        <a:xfrm>
          <a:off x="0" y="1564417"/>
          <a:ext cx="6055450" cy="575639"/>
        </a:xfrm>
        <a:prstGeom prst="roundRect">
          <a:avLst/>
        </a:prstGeom>
        <a:solidFill>
          <a:schemeClr val="accent2">
            <a:hueOff val="-1187359"/>
            <a:satOff val="0"/>
            <a:lumOff val="-4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Los </a:t>
          </a:r>
          <a:r>
            <a:rPr lang="en-US" sz="2400" kern="1200" dirty="0" err="1"/>
            <a:t>Sembradores</a:t>
          </a:r>
          <a:r>
            <a:rPr lang="en-US" sz="2400" kern="1200" dirty="0"/>
            <a:t> Farmer Training Program</a:t>
          </a:r>
        </a:p>
      </dsp:txBody>
      <dsp:txXfrm>
        <a:off x="28100" y="1592517"/>
        <a:ext cx="5999250" cy="519439"/>
      </dsp:txXfrm>
    </dsp:sp>
    <dsp:sp modelId="{D5C3C00E-00AA-4AC7-BDB6-B5FBB6568232}">
      <dsp:nvSpPr>
        <dsp:cNvPr id="0" name=""/>
        <dsp:cNvSpPr/>
      </dsp:nvSpPr>
      <dsp:spPr>
        <a:xfrm>
          <a:off x="0" y="2209177"/>
          <a:ext cx="6055450" cy="575639"/>
        </a:xfrm>
        <a:prstGeom prst="roundRect">
          <a:avLst/>
        </a:prstGeom>
        <a:solidFill>
          <a:schemeClr val="accent2">
            <a:hueOff val="-2374718"/>
            <a:satOff val="0"/>
            <a:lumOff val="-964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School/Classroom Presentations</a:t>
          </a:r>
        </a:p>
      </dsp:txBody>
      <dsp:txXfrm>
        <a:off x="28100" y="2237277"/>
        <a:ext cx="5999250" cy="519439"/>
      </dsp:txXfrm>
    </dsp:sp>
    <dsp:sp modelId="{A527C003-1A12-4472-AA91-6CCD651ED797}">
      <dsp:nvSpPr>
        <dsp:cNvPr id="0" name=""/>
        <dsp:cNvSpPr/>
      </dsp:nvSpPr>
      <dsp:spPr>
        <a:xfrm>
          <a:off x="0" y="2853937"/>
          <a:ext cx="6055450" cy="575639"/>
        </a:xfrm>
        <a:prstGeom prst="roundRect">
          <a:avLst/>
        </a:prstGeom>
        <a:solidFill>
          <a:schemeClr val="accent2">
            <a:hueOff val="-3562077"/>
            <a:satOff val="0"/>
            <a:lumOff val="-14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Acequia Culture Youth Leadership Institute</a:t>
          </a:r>
        </a:p>
      </dsp:txBody>
      <dsp:txXfrm>
        <a:off x="28100" y="2882037"/>
        <a:ext cx="5999250" cy="519439"/>
      </dsp:txXfrm>
    </dsp:sp>
    <dsp:sp modelId="{9203F0EB-CDB6-4D3C-B885-6F1498BF80AB}">
      <dsp:nvSpPr>
        <dsp:cNvPr id="0" name=""/>
        <dsp:cNvSpPr/>
      </dsp:nvSpPr>
      <dsp:spPr>
        <a:xfrm>
          <a:off x="0" y="3498697"/>
          <a:ext cx="6055450" cy="575639"/>
        </a:xfrm>
        <a:prstGeom prst="roundRect">
          <a:avLst/>
        </a:prstGeom>
        <a:solidFill>
          <a:schemeClr val="accent2">
            <a:hueOff val="-4749436"/>
            <a:satOff val="0"/>
            <a:lumOff val="-192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Acequia Career &amp; Lifeways Program</a:t>
          </a:r>
        </a:p>
      </dsp:txBody>
      <dsp:txXfrm>
        <a:off x="28100" y="3526797"/>
        <a:ext cx="5999250" cy="519439"/>
      </dsp:txXfrm>
    </dsp:sp>
    <dsp:sp modelId="{F3C67ED6-5E3F-465A-90DF-13FBF618B49E}">
      <dsp:nvSpPr>
        <dsp:cNvPr id="0" name=""/>
        <dsp:cNvSpPr/>
      </dsp:nvSpPr>
      <dsp:spPr>
        <a:xfrm>
          <a:off x="0" y="4143457"/>
          <a:ext cx="6055450" cy="575639"/>
        </a:xfrm>
        <a:prstGeom prst="roundRect">
          <a:avLst/>
        </a:prstGeom>
        <a:solidFill>
          <a:schemeClr val="accent2">
            <a:hueOff val="-5936795"/>
            <a:satOff val="0"/>
            <a:lumOff val="-2411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Bierstadt"/>
            </a:rPr>
            <a:t>Acequia and Land Grant Education (ALGE) </a:t>
          </a:r>
        </a:p>
      </dsp:txBody>
      <dsp:txXfrm>
        <a:off x="28100" y="4171557"/>
        <a:ext cx="5999250" cy="5194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E18FA9B-3E06-41AF-BDF7-6710797097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F9B942-99CF-4AC4-9F77-E625D2C71C6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7E2813-601B-4697-B14D-165027600992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AD4C1D-64AA-4DA1-8A75-FCF5ECA4501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886DA9-2A38-4F39-B33B-4F7B5E4444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75EF03-110B-4710-A708-FEF192761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3214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3F8F91-4F38-4A01-947F-C76C21BA8A7A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8CCA95-4F40-4CDD-BF1E-B8C9EB86E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295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CCA95-4F40-4CDD-BF1E-B8C9EB86EE7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80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284A420-F50C-4C2C-B88E-E6F4EF504B6E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93A6D2E-5228-4998-9E24-EFCCA024675E}"/>
              </a:ext>
            </a:extLst>
          </p:cNvPr>
          <p:cNvSpPr/>
          <p:nvPr/>
        </p:nvSpPr>
        <p:spPr>
          <a:xfrm>
            <a:off x="0" y="-2"/>
            <a:ext cx="12188952" cy="3567547"/>
          </a:xfrm>
          <a:prstGeom prst="rect">
            <a:avLst/>
          </a:prstGeom>
          <a:ln>
            <a:noFill/>
          </a:ln>
          <a:effectLst>
            <a:outerShdw blurRad="228600" dist="152400" dir="5460000" sx="95000" sy="95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9D878C-9930-44AF-AE18-FCA0DAE10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802" y="852055"/>
            <a:ext cx="10380572" cy="2581463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82D608-1F8D-47BB-B595-43B7BEACA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1802" y="3754582"/>
            <a:ext cx="10380572" cy="224443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D3C1DA-DAC9-422B-9450-54A7E03B3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1EE12-F28E-4B03-A404-A8FCAE0F6316}" type="datetime1">
              <a:rPr lang="en-US" smtClean="0"/>
              <a:t>5/21/2022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9A2B9-3E23-4C08-A5CE-698861210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2E61E-26F7-4369-8F2F-6D3CDF644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ADB48DB-8E25-4F2F-8C02-5B793937255F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32BA7E3-7313-49C8-A245-A85BDEB13EB3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8981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F69F7-12D5-40F0-88F0-33D60AEB0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5BB511-E79D-41D8-AF91-14A5C803FC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05DFA-4DAF-4B30-8032-503081AEA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B8189-0D9C-48A6-9FA3-862227B094CE}" type="datetime1">
              <a:rPr lang="en-US" smtClean="0"/>
              <a:t>5/21/2022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4FBF5-16C0-46A0-916A-4910C1B61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26EA6-7E48-454C-887A-0EF3356F9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976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A312BAB-A07B-4FEA-8EB5-A7BD8B24C6D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245A432-7E52-48B5-A8BB-13EED592E35A}"/>
              </a:ext>
            </a:extLst>
          </p:cNvPr>
          <p:cNvSpPr/>
          <p:nvPr/>
        </p:nvSpPr>
        <p:spPr>
          <a:xfrm>
            <a:off x="7813964" y="0"/>
            <a:ext cx="4378036" cy="6858000"/>
          </a:xfrm>
          <a:prstGeom prst="rect">
            <a:avLst/>
          </a:prstGeom>
          <a:ln>
            <a:noFill/>
          </a:ln>
          <a:effectLst>
            <a:outerShdw blurRad="254000" dist="152400" dir="10680000" sx="95000" sy="95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56288B6-16BD-4DEE-9187-C78963ED1D8A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361537" y="120772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259F7B-ED77-4251-A424-93712C6F57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139544" y="872836"/>
            <a:ext cx="2521527" cy="5119256"/>
          </a:xfrm>
        </p:spPr>
        <p:txBody>
          <a:bodyPr vert="eaVert"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295692-9BD0-4EB9-B344-9A6945DB0B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56746" y="872836"/>
            <a:ext cx="6634169" cy="51192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28527-7CED-4CF3-A260-649685D2E6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9184" y="6236208"/>
            <a:ext cx="3037459" cy="365125"/>
          </a:xfrm>
        </p:spPr>
        <p:txBody>
          <a:bodyPr/>
          <a:lstStyle/>
          <a:p>
            <a:fld id="{26ADDCAE-6443-42C3-9C19-F95985500186}" type="datetime1">
              <a:rPr lang="en-US" smtClean="0"/>
              <a:t>5/21/2022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17F65-E517-4B50-B559-FD7D59F3E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9184" y="237744"/>
            <a:ext cx="35814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D40B7-46EE-49D9-BE89-7E101F80A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05031BF-2EA5-4128-B6AF-2D0F5A101095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361537" y="120772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3852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62CCA-8D32-44C3-809A-54D0245B8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2"/>
            <a:ext cx="10380573" cy="14322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89041-349C-49F8-B155-6F5862873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799" y="2750126"/>
            <a:ext cx="10381205" cy="32617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5E088-72B1-425B-B53B-81B134826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799E-EB8E-4038-8063-81BB57C732D4}" type="datetime1">
              <a:rPr lang="en-US" smtClean="0"/>
              <a:t>5/21/2022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180451-8BF9-48B2-8E6A-9E15C8335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8196E-3A76-4417-BFD8-4400D16E0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423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CFB183B-99B9-4420-AB2D-07056851052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6DF62B9-1876-4EEB-929D-B46F98265E34}"/>
              </a:ext>
            </a:extLst>
          </p:cNvPr>
          <p:cNvSpPr/>
          <p:nvPr/>
        </p:nvSpPr>
        <p:spPr>
          <a:xfrm>
            <a:off x="0" y="-2"/>
            <a:ext cx="12192000" cy="3862064"/>
          </a:xfrm>
          <a:prstGeom prst="rect">
            <a:avLst/>
          </a:prstGeom>
          <a:ln>
            <a:noFill/>
          </a:ln>
          <a:effectLst>
            <a:outerShdw blurRad="203200" dist="127000" dir="5460000" sx="96000" sy="96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F0E4DD-839A-4BD2-B5FA-FF319E87D037}"/>
              </a:ext>
            </a:extLst>
          </p:cNvPr>
          <p:cNvCxnSpPr>
            <a:cxnSpLocks/>
          </p:cNvCxnSpPr>
          <p:nvPr/>
        </p:nvCxnSpPr>
        <p:spPr>
          <a:xfrm>
            <a:off x="11668155" y="852056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692C2FB-E558-4132-AAF5-EFCED0144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2056"/>
            <a:ext cx="10380572" cy="2576944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20424-DA4E-467F-AC0A-D44192A54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797" y="4202832"/>
            <a:ext cx="10395116" cy="17892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39F9C-ADA9-4225-9D74-193A8894ED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481" y="6236208"/>
            <a:ext cx="3037459" cy="365125"/>
          </a:xfrm>
        </p:spPr>
        <p:txBody>
          <a:bodyPr/>
          <a:lstStyle/>
          <a:p>
            <a:fld id="{217A73C3-B243-44D3-809D-EF8FDFBD85D4}" type="datetime1">
              <a:rPr lang="en-US" smtClean="0"/>
              <a:t>5/21/2022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057DEC-B96B-4D69-8B62-5156FDA6D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481" y="237744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BF4AC1-9934-43DC-B9AC-322612A74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9782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BDA60A-39CD-41D4-8AE5-0FB7FD78559C}"/>
              </a:ext>
            </a:extLst>
          </p:cNvPr>
          <p:cNvCxnSpPr>
            <a:cxnSpLocks/>
          </p:cNvCxnSpPr>
          <p:nvPr/>
        </p:nvCxnSpPr>
        <p:spPr>
          <a:xfrm>
            <a:off x="11668155" y="852056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5137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CAF84-4A19-4D9A-9B82-46BCBED4F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2"/>
            <a:ext cx="10380573" cy="14322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373DD-26AC-4E69-A17C-538D9C7C68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1800" y="2833255"/>
            <a:ext cx="5045281" cy="3165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D30C23-A75F-45DF-BCCF-760C533AC7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7092" y="2833255"/>
            <a:ext cx="5045281" cy="3165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2C3974-73EC-4F1B-9E92-0E279ABEE5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481" y="6236208"/>
            <a:ext cx="3037459" cy="365125"/>
          </a:xfrm>
        </p:spPr>
        <p:txBody>
          <a:bodyPr/>
          <a:lstStyle/>
          <a:p>
            <a:fld id="{C9B6D3E3-28E2-4380-A113-67698215C5F8}" type="datetime1">
              <a:rPr lang="en-US" smtClean="0"/>
              <a:t>5/21/2022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0B3F2-3F28-42A3-9701-A6F01F1B1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481" y="237744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E7A2FC-50E7-4972-9F28-E3AC4EF93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9782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955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65F85-77E6-4F6D-9FFA-5D76201B1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2" y="872836"/>
            <a:ext cx="10380572" cy="14270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6C0DAE-58D1-45D9-9FC4-B0864E332C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801" y="2713326"/>
            <a:ext cx="5023424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u="none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1E63D7-9812-4EA1-A0A2-14D974311F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1801" y="3706091"/>
            <a:ext cx="5023424" cy="2334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C5055B-04A0-47D3-90ED-135025F857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4211" y="2713326"/>
            <a:ext cx="5048163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u="none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936E6E-8F64-49E6-B57C-86CF92D168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4211" y="3706091"/>
            <a:ext cx="5048163" cy="2334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FBEAD-2827-40DA-8338-2D691325F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481" y="6236208"/>
            <a:ext cx="3037459" cy="365125"/>
          </a:xfrm>
        </p:spPr>
        <p:txBody>
          <a:bodyPr/>
          <a:lstStyle/>
          <a:p>
            <a:fld id="{A9EFCB61-04AD-47C9-BF79-2BD8B9CEC07A}" type="datetime1">
              <a:rPr lang="en-US" smtClean="0"/>
              <a:t>5/21/2022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34B88D-9C6E-4A88-985C-3ED5057A1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481" y="237744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0B6A32-2D15-425F-B6A9-146AFB5C1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9782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929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81B7C-9BD5-4CF8-BAEB-A6CB78DA2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85F1D3-3353-4FC6-8854-51B0BFFD6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35E0C-D585-492F-8146-7493F4086301}" type="datetime1">
              <a:rPr lang="en-US" smtClean="0"/>
              <a:t>5/21/2022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226CE6-6BEB-46DB-BD4B-9B8AE89A1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81BCCC-8B3F-40B3-91D5-52E53B2AA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014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2C0FBB6-4CCA-4358-9DD5-CDF2173E63C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02559A-671A-4FDE-82C3-1CF8CFCF1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48390-48B5-49AB-B019-A7C8FB8C31F6}" type="datetime1">
              <a:rPr lang="en-US" smtClean="0"/>
              <a:t>5/21/2022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A14275-250D-437E-BAF1-5BB3CDE64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93BDE-2A52-4AA7-B222-0F25570EB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E6B771E-DDF7-430C-9462-BA1D3742C84E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3066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F9A0B00-F6ED-4C3A-97DC-C2AF9D62EE8B}"/>
              </a:ext>
            </a:extLst>
          </p:cNvPr>
          <p:cNvSpPr/>
          <p:nvPr/>
        </p:nvSpPr>
        <p:spPr>
          <a:xfrm>
            <a:off x="79067" y="0"/>
            <a:ext cx="4998624" cy="6858000"/>
          </a:xfrm>
          <a:prstGeom prst="rect">
            <a:avLst/>
          </a:prstGeom>
          <a:ln>
            <a:noFill/>
          </a:ln>
          <a:effectLst>
            <a:outerShdw blurRad="228600" dist="114300" dir="21540000" sx="96000" sy="96000" algn="t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3" name="Rectangle 122">
            <a:extLst>
              <a:ext uri="{FF2B5EF4-FFF2-40B4-BE49-F238E27FC236}">
                <a16:creationId xmlns:a16="http://schemas.microsoft.com/office/drawing/2014/main" id="{3B025FD9-B9EF-4F5C-B67D-3485253B7A6A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7F545CD-A200-4C66-BF9A-9B839D0CE648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  <a:effectLst>
            <a:outerShdw blurRad="228600" dist="152400" dir="21540000" sx="96000" sy="96000" algn="t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110916-EEE9-418C-B24A-EC09A6D22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37" y="872836"/>
            <a:ext cx="4560525" cy="2281050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3A0F4-FD98-409E-B41A-5F4352C6A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1781" y="872837"/>
            <a:ext cx="4520593" cy="5140036"/>
          </a:xfrm>
        </p:spPr>
        <p:txBody>
          <a:bodyPr>
            <a:normAutofit/>
          </a:bodyPr>
          <a:lstStyle>
            <a:lvl1pPr algn="l">
              <a:defRPr sz="2800"/>
            </a:lvl1pPr>
            <a:lvl2pPr algn="l">
              <a:defRPr sz="2400"/>
            </a:lvl2pPr>
            <a:lvl3pPr algn="l">
              <a:defRPr sz="2000"/>
            </a:lvl3pPr>
            <a:lvl4pPr algn="l">
              <a:defRPr sz="1800"/>
            </a:lvl4pPr>
            <a:lvl5pPr algn="l"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FABF6F-6E7C-4B3F-B205-09361DA58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0537" y="3442854"/>
            <a:ext cx="4560525" cy="257694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25198D-8500-4277-AA5D-3C3D8FDDC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9184" y="6236208"/>
            <a:ext cx="3037459" cy="365125"/>
          </a:xfrm>
        </p:spPr>
        <p:txBody>
          <a:bodyPr/>
          <a:lstStyle/>
          <a:p>
            <a:fld id="{962E767E-8A14-4E70-91B9-2101CBC4D7BD}" type="datetime1">
              <a:rPr lang="en-US" smtClean="0"/>
              <a:t>5/21/2022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8D219F-027A-4632-9FB0-BD098D56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9184" y="237744"/>
            <a:ext cx="3792532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30C82B-C7DC-434D-8768-DE9D11767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A8CCC603-9605-46C8-9034-8DAE6AC40DD9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BBF1D9-8F8F-45A3-BDB4-952D0FB20A4D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5607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CBEB8797-B080-41A6-B14E-8DC7F0F27E4E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C6C7272-A552-46B3-992F-F5ADD5AA2443}"/>
              </a:ext>
            </a:extLst>
          </p:cNvPr>
          <p:cNvSpPr/>
          <p:nvPr/>
        </p:nvSpPr>
        <p:spPr>
          <a:xfrm>
            <a:off x="-1" y="0"/>
            <a:ext cx="608767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28600" dist="152400" dir="21540000" sx="96000" sy="96000" algn="t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5F6AD1-1E6C-46AF-8431-6627180FF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33" y="858981"/>
            <a:ext cx="4556749" cy="2281052"/>
          </a:xfrm>
        </p:spPr>
        <p:txBody>
          <a:bodyPr anchor="b"/>
          <a:lstStyle>
            <a:lvl1pPr>
              <a:def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8A91F9-760E-4CF4-8A03-FA1482C35E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59826" y="865909"/>
            <a:ext cx="4582548" cy="51261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9A9D5-BA6E-4C4A-88A0-5BB86958B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8733" y="3429000"/>
            <a:ext cx="4556749" cy="2590800"/>
          </a:xfr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56899E-70A1-4EFB-87EC-6C4F3BC03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9184" y="6236208"/>
            <a:ext cx="3037459" cy="365125"/>
          </a:xfrm>
        </p:spPr>
        <p:txBody>
          <a:bodyPr/>
          <a:lstStyle/>
          <a:p>
            <a:fld id="{01AF0C4B-5A4A-45CA-ABEC-10F107160D33}" type="datetime1">
              <a:rPr lang="en-US" smtClean="0"/>
              <a:t>5/21/2022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C34B05-4931-4BC8-BD43-9E6B944B3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9184" y="237744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ABE5D-7EA4-4D33-B23E-52E640CBF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DF0DB5EA-94EC-4DB5-B8E5-B454005C1552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699FF82-B951-46E6-AEA7-0993C867FB6D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528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38E7D36-B1C9-463C-983F-AEA5810A60D0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B9A221-B33F-47C2-85FF-2C8F363D797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D0E0EF1-7626-4514-9337-271DD661B1E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5F0B1492-9A00-4F80-8771-0BB2C2C4353C}"/>
              </a:ext>
            </a:extLst>
          </p:cNvPr>
          <p:cNvSpPr/>
          <p:nvPr/>
        </p:nvSpPr>
        <p:spPr>
          <a:xfrm>
            <a:off x="0" y="-2"/>
            <a:ext cx="12188952" cy="2544415"/>
          </a:xfrm>
          <a:prstGeom prst="rect">
            <a:avLst/>
          </a:prstGeom>
          <a:ln>
            <a:noFill/>
          </a:ln>
          <a:effectLst>
            <a:outerShdw blurRad="190500" dist="1270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462805-4F8E-44FE-905C-2C3F1A2B3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2"/>
            <a:ext cx="10380573" cy="1432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45021C-0380-49AA-ADA1-A8B473FBF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799" y="2750126"/>
            <a:ext cx="10381205" cy="3261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A2409-F298-40BF-BFAC-65A3E71D29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2481" y="624007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989806E-8E94-473C-AEE7-BE6F15F85533}" type="datetime1">
              <a:rPr lang="en-US" smtClean="0"/>
              <a:t>5/21/2022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799D8-4DBF-4BB2-8D2B-65592ADC90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81" y="23619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99666-11C3-48A1-966C-439EBF9D9A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9782" y="235881"/>
            <a:ext cx="756746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400" b="1" kern="1200" smtClean="0">
                <a:solidFill>
                  <a:schemeClr val="tx1"/>
                </a:solidFill>
                <a:latin typeface="Bierstadt" panose="020B0504020202020204" pitchFamily="34" charset="0"/>
                <a:ea typeface="+mn-ea"/>
                <a:cs typeface="+mn-cs"/>
              </a:defRPr>
            </a:lvl1pPr>
          </a:lstStyle>
          <a:p>
            <a:fld id="{B4A918BC-4D43-4B42-B3C0-E7EBE25E6AF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7FAC7B62-8ACC-41ED-80AB-8D1CDF38B9E4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45FF525-9A83-4625-99D9-B267BDE077E7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125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15" r:id="rId6"/>
    <p:sldLayoutId id="2147483711" r:id="rId7"/>
    <p:sldLayoutId id="2147483712" r:id="rId8"/>
    <p:sldLayoutId id="2147483713" r:id="rId9"/>
    <p:sldLayoutId id="2147483714" r:id="rId10"/>
    <p:sldLayoutId id="2147483716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Slide Background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184F9D61-9303-40B4-9F7E-66A9B4EDC4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66AA8C-F140-3120-D190-627C6D0998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101" r="1" b="21361"/>
          <a:stretch/>
        </p:blipFill>
        <p:spPr>
          <a:xfrm>
            <a:off x="20" y="-1"/>
            <a:ext cx="11144289" cy="6858001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2" name="Overlay">
            <a:extLst>
              <a:ext uri="{FF2B5EF4-FFF2-40B4-BE49-F238E27FC236}">
                <a16:creationId xmlns:a16="http://schemas.microsoft.com/office/drawing/2014/main" id="{648D746A-0359-4EAE-8CF9-062E28169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58714" y="258715"/>
            <a:ext cx="6858000" cy="6340569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B28281-3783-403A-B1AB-0182A003DF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58" y="924075"/>
            <a:ext cx="4830877" cy="310883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dirty="0">
                <a:solidFill>
                  <a:srgbClr val="FFFFFF"/>
                </a:solidFill>
                <a:ea typeface="+mj-lt"/>
                <a:cs typeface="+mj-lt"/>
              </a:rPr>
              <a:t>NMAA Youth Education Initiatives: Acequia Culture Youth Leadership, Sembrando</a:t>
            </a:r>
            <a:endParaRPr lang="en-US" sz="3400" dirty="0">
              <a:solidFill>
                <a:srgbClr val="FFFFFF"/>
              </a:solidFill>
              <a:cs typeface="Arial"/>
            </a:endParaRPr>
          </a:p>
          <a:p>
            <a:pPr>
              <a:lnSpc>
                <a:spcPct val="90000"/>
              </a:lnSpc>
            </a:pPr>
            <a:r>
              <a:rPr lang="en-US" sz="3400" dirty="0">
                <a:solidFill>
                  <a:srgbClr val="FFFFFF"/>
                </a:solidFill>
                <a:ea typeface="+mj-lt"/>
                <a:cs typeface="+mj-lt"/>
              </a:rPr>
              <a:t>Semillas, and Acequia Career Series Program</a:t>
            </a:r>
            <a:endParaRPr lang="en-US" sz="34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542EAC-8BF3-4BFD-9891-145BC49409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558" y="4237630"/>
            <a:ext cx="4501056" cy="1653618"/>
          </a:xfrm>
        </p:spPr>
        <p:txBody>
          <a:bodyPr anchor="t"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Arial"/>
              </a:rPr>
              <a:t>New Mexico Acequia Association </a:t>
            </a: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816C099-0516-4486-BC06-E0DCD29DD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372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B3C4DD-2211-67B3-E29B-4E54CFD1D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923" y="-465499"/>
            <a:ext cx="4911905" cy="2010284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b="1">
                <a:ea typeface="+mj-lt"/>
                <a:cs typeface="+mj-lt"/>
              </a:rPr>
              <a:t>Acequia Career &amp; Lifeways Program</a:t>
            </a:r>
            <a:endParaRPr lang="en-US"/>
          </a:p>
        </p:txBody>
      </p:sp>
      <p:pic>
        <p:nvPicPr>
          <p:cNvPr id="5" name="Picture 5" descr="A picture containing text, outdoor, book&#10;&#10;Description automatically generated">
            <a:extLst>
              <a:ext uri="{FF2B5EF4-FFF2-40B4-BE49-F238E27FC236}">
                <a16:creationId xmlns:a16="http://schemas.microsoft.com/office/drawing/2014/main" id="{4E904F8C-30C2-016D-D569-24CA43E9F8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1602" y="1605405"/>
            <a:ext cx="5375743" cy="4511931"/>
          </a:xfrm>
        </p:spPr>
      </p:pic>
      <p:pic>
        <p:nvPicPr>
          <p:cNvPr id="4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65569D5-2976-6120-F65A-83E431DA53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33" r="24984"/>
          <a:stretch/>
        </p:blipFill>
        <p:spPr>
          <a:xfrm>
            <a:off x="6103028" y="373566"/>
            <a:ext cx="4763015" cy="6231638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58B1629-F209-47B0-BA59-6BD937DBB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3751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Slide Background">
            <a:extLst>
              <a:ext uri="{FF2B5EF4-FFF2-40B4-BE49-F238E27FC236}">
                <a16:creationId xmlns:a16="http://schemas.microsoft.com/office/drawing/2014/main" id="{F8CBAF66-CE7A-4053-85C7-79E25B630D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tint">
            <a:extLst>
              <a:ext uri="{FF2B5EF4-FFF2-40B4-BE49-F238E27FC236}">
                <a16:creationId xmlns:a16="http://schemas.microsoft.com/office/drawing/2014/main" id="{09B2A6B6-935D-4EF8-8248-E2FE4E918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4F2A6A32-9ADF-4DD4-AEA5-0D1FF0F8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8" y="0"/>
            <a:ext cx="6096001" cy="6849700"/>
          </a:xfrm>
          <a:prstGeom prst="rect">
            <a:avLst/>
          </a:prstGeom>
          <a:ln>
            <a:noFill/>
          </a:ln>
          <a:effectLst>
            <a:outerShdw blurRad="596900" dist="317500" dir="8820000" sx="87000" sy="87000" algn="t" rotWithShape="0">
              <a:schemeClr val="tx1"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82F361B-984A-43B6-AFE8-1F1439428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299"/>
            <a:ext cx="12191999" cy="3390300"/>
          </a:xfrm>
          <a:prstGeom prst="rect">
            <a:avLst/>
          </a:prstGeom>
          <a:ln>
            <a:noFill/>
          </a:ln>
          <a:effectLst>
            <a:outerShdw blurRad="596900" dist="330200" dir="7140000" sx="87000" sy="87000" algn="t" rotWithShape="0">
              <a:srgbClr val="000000">
                <a:alpha val="2666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FBB588-28CF-FF5C-EC3D-16E66B31D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899" y="124860"/>
            <a:ext cx="4697303" cy="2017536"/>
          </a:xfrm>
        </p:spPr>
        <p:txBody>
          <a:bodyPr>
            <a:normAutofit fontScale="90000"/>
          </a:bodyPr>
          <a:lstStyle/>
          <a:p>
            <a:r>
              <a:rPr lang="en-US" dirty="0"/>
              <a:t>Acequia and Land Grant Education (ALGE)  </a:t>
            </a:r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00D05C5-0B88-4CCD-B886-684DC5226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8" y="8296"/>
            <a:ext cx="6096001" cy="3390301"/>
          </a:xfrm>
          <a:prstGeom prst="rect">
            <a:avLst/>
          </a:prstGeom>
          <a:ln>
            <a:noFill/>
          </a:ln>
          <a:effectLst>
            <a:outerShdw blurRad="596900" dist="317500" dir="8820000" sx="87000" sy="87000" algn="t" rotWithShape="0">
              <a:schemeClr val="tx1"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1FF92BA-874E-408A-BFAD-416A7FFE5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6" descr="A picture containing tree, outdoor, grass, plant&#10;&#10;Description automatically generated">
            <a:extLst>
              <a:ext uri="{FF2B5EF4-FFF2-40B4-BE49-F238E27FC236}">
                <a16:creationId xmlns:a16="http://schemas.microsoft.com/office/drawing/2014/main" id="{9E736091-E6A9-AC6C-3E41-EF042D263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6889" y="9198"/>
            <a:ext cx="5828371" cy="3354847"/>
          </a:xfrm>
          <a:prstGeom prst="rect">
            <a:avLst/>
          </a:prstGeom>
        </p:spPr>
      </p:pic>
      <p:pic>
        <p:nvPicPr>
          <p:cNvPr id="10" name="Picture 11" descr="Text, letter&#10;&#10;Description automatically generated">
            <a:extLst>
              <a:ext uri="{FF2B5EF4-FFF2-40B4-BE49-F238E27FC236}">
                <a16:creationId xmlns:a16="http://schemas.microsoft.com/office/drawing/2014/main" id="{0CE23D41-4CF2-2F31-E774-4C456EE11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6497" y="2148083"/>
            <a:ext cx="8244467" cy="440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189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Text&#10;&#10;Description automatically generated">
            <a:extLst>
              <a:ext uri="{FF2B5EF4-FFF2-40B4-BE49-F238E27FC236}">
                <a16:creationId xmlns:a16="http://schemas.microsoft.com/office/drawing/2014/main" id="{F6614F5F-CCAD-15A5-73E9-F2B40D089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889" y="228997"/>
            <a:ext cx="11664174" cy="640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747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284A420-F50C-4C2C-B88E-E6F4EF504B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93A6D2E-5228-4998-9E24-EFCCA0246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88952" cy="3567547"/>
          </a:xfrm>
          <a:prstGeom prst="rect">
            <a:avLst/>
          </a:prstGeom>
          <a:ln>
            <a:noFill/>
          </a:ln>
          <a:effectLst>
            <a:outerShdw blurRad="228600" dist="152400" dir="5460000" sx="95000" sy="95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ADB48DB-8E25-4F2F-8C02-5B7939372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32BA7E3-7313-49C8-A245-A85BDEB13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Slide Background">
            <a:extLst>
              <a:ext uri="{FF2B5EF4-FFF2-40B4-BE49-F238E27FC236}">
                <a16:creationId xmlns:a16="http://schemas.microsoft.com/office/drawing/2014/main" id="{922E0291-99C8-40F9-ADAB-32589A3B5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tree, outdoor, grass, plant&#10;&#10;Description automatically generated">
            <a:extLst>
              <a:ext uri="{FF2B5EF4-FFF2-40B4-BE49-F238E27FC236}">
                <a16:creationId xmlns:a16="http://schemas.microsoft.com/office/drawing/2014/main" id="{1061A321-A4D7-8339-5991-5D5F739E59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174"/>
          <a:stretch/>
        </p:blipFill>
        <p:spPr>
          <a:xfrm>
            <a:off x="20" y="2"/>
            <a:ext cx="12191979" cy="685799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95830D2-F2AE-4DD8-B586-89B0977916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58714" y="258715"/>
            <a:ext cx="6858000" cy="6340569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428795-4728-DFA9-941B-115413EA3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59" y="871314"/>
            <a:ext cx="9998060" cy="32023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i="1" dirty="0">
                <a:solidFill>
                  <a:srgbClr val="FFFFFF"/>
                </a:solidFill>
                <a:latin typeface="Sitka Text"/>
              </a:rPr>
              <a:t>¡A la escuela y a la acequia! </a:t>
            </a:r>
            <a:br>
              <a:rPr lang="en-US" sz="4800" i="1" dirty="0">
                <a:solidFill>
                  <a:srgbClr val="FFFFFF"/>
                </a:solidFill>
                <a:latin typeface="Sitka Text"/>
              </a:rPr>
            </a:br>
            <a:br>
              <a:rPr lang="en-US" sz="4800" i="1" dirty="0">
                <a:solidFill>
                  <a:srgbClr val="FFFFFF"/>
                </a:solidFill>
                <a:latin typeface="Sitka Text"/>
              </a:rPr>
            </a:br>
            <a:r>
              <a:rPr lang="en-US" sz="4800" i="1" dirty="0">
                <a:solidFill>
                  <a:srgbClr val="FFFFFF"/>
                </a:solidFill>
                <a:latin typeface="Sitka Text"/>
              </a:rPr>
              <a:t>              ¡Que vivan las acequias!</a:t>
            </a:r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7A8F735B-89DD-459E-BB4B-B9E1603DE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2375" y="0"/>
            <a:ext cx="1051560" cy="6858000"/>
          </a:xfrm>
          <a:prstGeom prst="rect">
            <a:avLst/>
          </a:prstGeom>
          <a:ln>
            <a:noFill/>
          </a:ln>
          <a:effectLst>
            <a:outerShdw blurRad="190500" dist="76200" dir="5700000" sx="95000" sy="95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AFF45CC-4046-4B20-8A54-5D613033F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268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Slide Background">
            <a:extLst>
              <a:ext uri="{FF2B5EF4-FFF2-40B4-BE49-F238E27FC236}">
                <a16:creationId xmlns:a16="http://schemas.microsoft.com/office/drawing/2014/main" id="{540CF837-40E9-46D4-AC1B-0750F339B5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nt">
            <a:extLst>
              <a:ext uri="{FF2B5EF4-FFF2-40B4-BE49-F238E27FC236}">
                <a16:creationId xmlns:a16="http://schemas.microsoft.com/office/drawing/2014/main" id="{E325F465-8352-4882-9E30-732D5BDF3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8" y="0"/>
            <a:ext cx="6099047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031F918-6C2A-4C3F-8785-651FF6135C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6096001" cy="6858000"/>
          </a:xfrm>
          <a:prstGeom prst="rect">
            <a:avLst/>
          </a:prstGeom>
          <a:ln>
            <a:noFill/>
          </a:ln>
          <a:effectLst>
            <a:outerShdw blurRad="635000" dist="254000" dir="72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20C907-EC5D-AD58-E82A-077727712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560" y="858983"/>
            <a:ext cx="4309942" cy="4782027"/>
          </a:xfrm>
        </p:spPr>
        <p:txBody>
          <a:bodyPr anchor="ctr">
            <a:normAutofit/>
          </a:bodyPr>
          <a:lstStyle/>
          <a:p>
            <a:r>
              <a:rPr lang="en-US"/>
              <a:t>NMAA Youth Education Team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A63B53-4ED7-986B-9F2D-EF3838AD0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858984"/>
            <a:ext cx="4661777" cy="4782026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en-US" sz="1700" b="1">
                <a:ea typeface="+mn-lt"/>
                <a:cs typeface="+mn-lt"/>
              </a:rPr>
              <a:t>Paula García – Executive Director</a:t>
            </a:r>
            <a:br>
              <a:rPr lang="en-US" sz="1700" b="1">
                <a:ea typeface="+mn-lt"/>
                <a:cs typeface="+mn-lt"/>
              </a:rPr>
            </a:br>
            <a:br>
              <a:rPr lang="en-US" sz="1700" b="1">
                <a:ea typeface="+mn-lt"/>
                <a:cs typeface="+mn-lt"/>
              </a:rPr>
            </a:br>
            <a:r>
              <a:rPr lang="en-US" sz="1700" b="1">
                <a:ea typeface="+mn-lt"/>
                <a:cs typeface="+mn-lt"/>
              </a:rPr>
              <a:t>Serafina Lombardi – Director of Programs</a:t>
            </a:r>
            <a:endParaRPr lang="en-US"/>
          </a:p>
          <a:p>
            <a:pPr>
              <a:lnSpc>
                <a:spcPct val="100000"/>
              </a:lnSpc>
            </a:pPr>
            <a:br>
              <a:rPr lang="en-US" sz="1700" b="1">
                <a:ea typeface="+mn-lt"/>
                <a:cs typeface="+mn-lt"/>
              </a:rPr>
            </a:br>
            <a:r>
              <a:rPr lang="en-US" sz="1700" b="1">
                <a:ea typeface="+mn-lt"/>
                <a:cs typeface="+mn-lt"/>
              </a:rPr>
              <a:t>Emily Arasim – Youth Education Coordinator &amp; Acequia Program Assistant</a:t>
            </a:r>
            <a:br>
              <a:rPr lang="en-US" sz="1700" b="1">
                <a:ea typeface="+mn-lt"/>
                <a:cs typeface="+mn-lt"/>
              </a:rPr>
            </a:br>
            <a:br>
              <a:rPr lang="en-US" sz="1700" b="1"/>
            </a:br>
            <a:r>
              <a:rPr lang="en-US" sz="1700" b="1">
                <a:ea typeface="+mn-lt"/>
                <a:cs typeface="+mn-lt"/>
              </a:rPr>
              <a:t>Donne Gonzales – Los Sembradores Farm Training Program Coordinator</a:t>
            </a:r>
            <a:br>
              <a:rPr lang="en-US" sz="1700" b="1">
                <a:ea typeface="+mn-lt"/>
                <a:cs typeface="+mn-lt"/>
              </a:rPr>
            </a:br>
            <a:br>
              <a:rPr lang="en-US" sz="1700" b="1">
                <a:ea typeface="+mn-lt"/>
                <a:cs typeface="+mn-lt"/>
              </a:rPr>
            </a:br>
            <a:r>
              <a:rPr lang="es-MX" sz="1700" b="1">
                <a:ea typeface="+mn-lt"/>
                <a:cs typeface="+mn-lt"/>
              </a:rPr>
              <a:t>Amanda López – Sembrando Semillas</a:t>
            </a:r>
            <a:r>
              <a:rPr lang="en-US" sz="1700" b="1">
                <a:ea typeface="+mn-lt"/>
                <a:cs typeface="+mn-lt"/>
              </a:rPr>
              <a:t> Coordinator &amp; Food and Seed Programs Coordinator</a:t>
            </a:r>
            <a:br>
              <a:rPr lang="en-US" sz="1700"/>
            </a:br>
            <a:br>
              <a:rPr lang="en-US" sz="1700" b="1"/>
            </a:br>
            <a:r>
              <a:rPr lang="en-US" sz="1700" b="1">
                <a:ea typeface="+mn-lt"/>
                <a:cs typeface="+mn-lt"/>
              </a:rPr>
              <a:t>Toribio Garcia – Acequia Education Coordinator</a:t>
            </a:r>
            <a:br>
              <a:rPr lang="en-US" sz="1700" b="1">
                <a:ea typeface="+mn-lt"/>
                <a:cs typeface="+mn-lt"/>
              </a:rPr>
            </a:br>
            <a:br>
              <a:rPr lang="en-US" sz="1700" b="1">
                <a:ea typeface="+mn-lt"/>
                <a:cs typeface="+mn-lt"/>
              </a:rPr>
            </a:br>
            <a:r>
              <a:rPr lang="en-US" sz="1700" b="1">
                <a:ea typeface="+mn-lt"/>
                <a:cs typeface="+mn-lt"/>
              </a:rPr>
              <a:t>David F. García - Acequia Outreach and Education Coordinator</a:t>
            </a:r>
            <a:br>
              <a:rPr lang="en-US" sz="1700" b="1">
                <a:ea typeface="+mn-lt"/>
                <a:cs typeface="+mn-lt"/>
              </a:rPr>
            </a:br>
            <a:br>
              <a:rPr lang="en-US" sz="1700" b="1"/>
            </a:br>
            <a:r>
              <a:rPr lang="en-US" sz="1700" b="1">
                <a:ea typeface="+mn-lt"/>
                <a:cs typeface="+mn-lt"/>
              </a:rPr>
              <a:t>Chavela Trujillo – Acequia Mapping Specialist &amp; Acequia Program Assistant</a:t>
            </a:r>
            <a:endParaRPr lang="en-US" sz="1700" b="1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58B1629-F209-47B0-BA59-6BD937DBB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5524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165109B-7036-4613-93D4-579E77F6E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7BF68A-1BB0-FD1F-D964-039A63BC8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2" y="858982"/>
            <a:ext cx="3451060" cy="5152933"/>
          </a:xfrm>
        </p:spPr>
        <p:txBody>
          <a:bodyPr>
            <a:normAutofit/>
          </a:bodyPr>
          <a:lstStyle/>
          <a:p>
            <a:r>
              <a:rPr lang="en-US">
                <a:ea typeface="+mj-lt"/>
                <a:cs typeface="+mj-lt"/>
              </a:rPr>
              <a:t>NMAA Youth Education Initiatives</a:t>
            </a:r>
            <a:endParaRPr lang="en-US"/>
          </a:p>
          <a:p>
            <a:br>
              <a:rPr lang="en-US"/>
            </a:br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3E8FEA2-54EE-4F84-B5DB-A055A7D80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36707" y="0"/>
            <a:ext cx="7455294" cy="6858000"/>
          </a:xfrm>
          <a:prstGeom prst="rect">
            <a:avLst/>
          </a:prstGeom>
          <a:ln>
            <a:noFill/>
          </a:ln>
          <a:effectLst>
            <a:outerShdw blurRad="660400" dist="279400" dir="798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58B1629-F209-47B0-BA59-6BD937DBB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F3D9169-3F02-911C-964E-35B4C1AC17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2093859"/>
              </p:ext>
            </p:extLst>
          </p:nvPr>
        </p:nvGraphicFramePr>
        <p:xfrm>
          <a:off x="5088860" y="601324"/>
          <a:ext cx="6055450" cy="56387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68213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2C0FBB6-4CCA-4358-9DD5-CDF2173E63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E6B771E-DDF7-430C-9462-BA1D3742C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795749"/>
            <a:ext cx="12192000" cy="1062250"/>
          </a:xfrm>
          <a:prstGeom prst="rect">
            <a:avLst/>
          </a:prstGeom>
          <a:ln>
            <a:noFill/>
          </a:ln>
          <a:effectLst>
            <a:outerShdw blurRad="203200" dist="101600" dir="1212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E6B6C39-3A8E-4EAF-A0CD-4FE0CDFCD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10823557" y="6038133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5" descr="Map&#10;&#10;Description automatically generated">
            <a:extLst>
              <a:ext uri="{FF2B5EF4-FFF2-40B4-BE49-F238E27FC236}">
                <a16:creationId xmlns:a16="http://schemas.microsoft.com/office/drawing/2014/main" id="{5752D1A4-CB53-E93B-F059-4A9162D32B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9456" y="120296"/>
            <a:ext cx="11231742" cy="6439886"/>
          </a:xfrm>
        </p:spPr>
      </p:pic>
    </p:spTree>
    <p:extLst>
      <p:ext uri="{BB962C8B-B14F-4D97-AF65-F5344CB8AC3E}">
        <p14:creationId xmlns:p14="http://schemas.microsoft.com/office/powerpoint/2010/main" val="3852819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2C0FBB6-4CCA-4358-9DD5-CDF2173E63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E6B771E-DDF7-430C-9462-BA1D3742C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text, outdoor, person, ground&#10;&#10;Description automatically generated">
            <a:extLst>
              <a:ext uri="{FF2B5EF4-FFF2-40B4-BE49-F238E27FC236}">
                <a16:creationId xmlns:a16="http://schemas.microsoft.com/office/drawing/2014/main" id="{F949C191-E934-F23B-F12F-EB357C3C63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81"/>
          <a:stretch/>
        </p:blipFill>
        <p:spPr>
          <a:xfrm>
            <a:off x="20" y="1"/>
            <a:ext cx="12191979" cy="685799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CE455F85-0BF8-4FD0-9135-8763DF1BF5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795749"/>
            <a:ext cx="12192000" cy="1062250"/>
          </a:xfrm>
          <a:prstGeom prst="rect">
            <a:avLst/>
          </a:prstGeom>
          <a:ln>
            <a:noFill/>
          </a:ln>
          <a:effectLst>
            <a:outerShdw blurRad="203200" dist="101600" dir="1212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E6B6C39-3A8E-4EAF-A0CD-4FE0CDFCD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10823557" y="6038133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8319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C57803E6-A157-75A1-685D-B6C76A7DC2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211" y="306149"/>
            <a:ext cx="11099014" cy="6449178"/>
          </a:xfrm>
        </p:spPr>
      </p:pic>
    </p:spTree>
    <p:extLst>
      <p:ext uri="{BB962C8B-B14F-4D97-AF65-F5344CB8AC3E}">
        <p14:creationId xmlns:p14="http://schemas.microsoft.com/office/powerpoint/2010/main" val="1258208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B5505FEC-2126-C7C8-AE66-8C8F24CA9F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4364" y="176054"/>
            <a:ext cx="11279294" cy="6374837"/>
          </a:xfrm>
        </p:spPr>
      </p:pic>
    </p:spTree>
    <p:extLst>
      <p:ext uri="{BB962C8B-B14F-4D97-AF65-F5344CB8AC3E}">
        <p14:creationId xmlns:p14="http://schemas.microsoft.com/office/powerpoint/2010/main" val="1619511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4F5A097D-8DFA-0C3C-5B47-BE614350B4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2339" y="315443"/>
            <a:ext cx="11028391" cy="6226154"/>
          </a:xfrm>
        </p:spPr>
      </p:pic>
    </p:spTree>
    <p:extLst>
      <p:ext uri="{BB962C8B-B14F-4D97-AF65-F5344CB8AC3E}">
        <p14:creationId xmlns:p14="http://schemas.microsoft.com/office/powerpoint/2010/main" val="1147556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A78E5E8C-721A-F0CB-EB31-B740EA93EB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8193" y="361907"/>
            <a:ext cx="10879708" cy="6142520"/>
          </a:xfrm>
        </p:spPr>
      </p:pic>
    </p:spTree>
    <p:extLst>
      <p:ext uri="{BB962C8B-B14F-4D97-AF65-F5344CB8AC3E}">
        <p14:creationId xmlns:p14="http://schemas.microsoft.com/office/powerpoint/2010/main" val="219606709"/>
      </p:ext>
    </p:extLst>
  </p:cSld>
  <p:clrMapOvr>
    <a:masterClrMapping/>
  </p:clrMapOvr>
</p:sld>
</file>

<file path=ppt/theme/theme1.xml><?xml version="1.0" encoding="utf-8"?>
<a:theme xmlns:a="http://schemas.openxmlformats.org/drawingml/2006/main" name="BevelVTI">
  <a:themeElements>
    <a:clrScheme name="Custom 148">
      <a:dk1>
        <a:srgbClr val="262626"/>
      </a:dk1>
      <a:lt1>
        <a:sysClr val="window" lastClr="FFFFFF"/>
      </a:lt1>
      <a:dk2>
        <a:srgbClr val="2F333D"/>
      </a:dk2>
      <a:lt2>
        <a:srgbClr val="ECF0F0"/>
      </a:lt2>
      <a:accent1>
        <a:srgbClr val="00BAC8"/>
      </a:accent1>
      <a:accent2>
        <a:srgbClr val="794DFF"/>
      </a:accent2>
      <a:accent3>
        <a:srgbClr val="00D17D"/>
      </a:accent3>
      <a:accent4>
        <a:srgbClr val="E69500"/>
      </a:accent4>
      <a:accent5>
        <a:srgbClr val="FE5D21"/>
      </a:accent5>
      <a:accent6>
        <a:srgbClr val="404040"/>
      </a:accent6>
      <a:hlink>
        <a:srgbClr val="3E8FF1"/>
      </a:hlink>
      <a:folHlink>
        <a:srgbClr val="939393"/>
      </a:folHlink>
    </a:clrScheme>
    <a:fontScheme name="Custom 53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velVTI" id="{C9E5F598-602B-46C1-AA16-073CEB959654}" vid="{2AE1FD39-65AD-4D34-93E9-C7019D0ECBA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9B0F2AC-8567-4D03-BFFC-653DB596C528}">
  <ds:schemaRefs>
    <ds:schemaRef ds:uri="230e9df3-be65-4c73-a93b-d1236ebd677e"/>
    <ds:schemaRef ds:uri="71af3243-3dd4-4a8d-8c0d-dd76da1f02a5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7C2F7BF6-CD39-4568-B8BD-EA8D252E100B}">
  <ds:schemaRefs>
    <ds:schemaRef ds:uri="16c05727-aa75-4e4a-9b5f-8a80a1165891"/>
    <ds:schemaRef ds:uri="230e9df3-be65-4c73-a93b-d1236ebd677e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50455F8-10A0-4EEF-9BB1-9035E295B16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Madison</Template>
  <Application>Microsoft Office PowerPoint</Application>
  <PresentationFormat>Widescreen</PresentationFormat>
  <Slides>13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BevelVTI</vt:lpstr>
      <vt:lpstr>NMAA Youth Education Initiatives: Acequia Culture Youth Leadership, Sembrando Semillas, and Acequia Career Series Program</vt:lpstr>
      <vt:lpstr>NMAA Youth Education Team </vt:lpstr>
      <vt:lpstr>NMAA Youth Education Initiatives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Acequia Career &amp; Lifeways Program</vt:lpstr>
      <vt:lpstr>Acequia and Land Grant Education (ALGE)  </vt:lpstr>
      <vt:lpstr>PowerPoint Presentation</vt:lpstr>
      <vt:lpstr>¡A la escuela y a la acequia!                 ¡Que vivan las acequias!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71</cp:revision>
  <dcterms:created xsi:type="dcterms:W3CDTF">2022-05-21T10:23:06Z</dcterms:created>
  <dcterms:modified xsi:type="dcterms:W3CDTF">2022-05-21T11:51:11Z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