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5AAC77-11AA-49DE-81EF-E369725F1BA3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223C9-C4A4-43AB-9B3F-1D09785D337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Acequia</a:t>
            </a:r>
            <a:r>
              <a:rPr lang="en-US" dirty="0" smtClean="0"/>
              <a:t> Bylaws and Incorporation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err="1" smtClean="0"/>
              <a:t>Acequia</a:t>
            </a:r>
            <a:r>
              <a:rPr lang="en-US" sz="2200" dirty="0" smtClean="0"/>
              <a:t> Assistance Project, University of Colorado Law School</a:t>
            </a:r>
            <a:br>
              <a:rPr lang="en-US" sz="2200" dirty="0" smtClean="0"/>
            </a:br>
            <a:r>
              <a:rPr lang="en-US" sz="2200" dirty="0" smtClean="0"/>
              <a:t>Megan </a:t>
            </a:r>
            <a:r>
              <a:rPr lang="en-US" sz="2200" dirty="0" err="1" smtClean="0"/>
              <a:t>Gutwein</a:t>
            </a:r>
            <a:r>
              <a:rPr lang="en-US" sz="2200" dirty="0" smtClean="0"/>
              <a:t>, Class of 2016</a:t>
            </a:r>
            <a:br>
              <a:rPr lang="en-US" sz="2200" dirty="0" smtClean="0"/>
            </a:br>
            <a:r>
              <a:rPr lang="en-US" sz="2200" dirty="0" smtClean="0"/>
              <a:t> Sarah Krakoff, Faculty</a:t>
            </a:r>
            <a:endParaRPr lang="en-US" sz="2200" dirty="0"/>
          </a:p>
        </p:txBody>
      </p:sp>
      <p:pic>
        <p:nvPicPr>
          <p:cNvPr id="4" name="Content Placeholder 3" descr="DSC001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24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to incorporate under Colorado Law</a:t>
            </a:r>
          </a:p>
          <a:p>
            <a:pPr lvl="1"/>
            <a:r>
              <a:rPr lang="en-US" dirty="0" smtClean="0"/>
              <a:t>Decide what corporate form (usually non-profit corporation)</a:t>
            </a:r>
          </a:p>
          <a:p>
            <a:pPr lvl="1"/>
            <a:r>
              <a:rPr lang="en-US" dirty="0" smtClean="0"/>
              <a:t>Amend by-laws to include any additional requirements</a:t>
            </a:r>
          </a:p>
          <a:p>
            <a:pPr lvl="2"/>
            <a:r>
              <a:rPr lang="en-US" dirty="0" smtClean="0"/>
              <a:t>For example, to state a non-profit purpose; to include a dissolution plan</a:t>
            </a:r>
          </a:p>
          <a:p>
            <a:pPr lvl="1"/>
            <a:r>
              <a:rPr lang="en-US" dirty="0" smtClean="0"/>
              <a:t>Draft articles of incorporation according to legal requirements</a:t>
            </a:r>
          </a:p>
          <a:p>
            <a:pPr lvl="1"/>
            <a:r>
              <a:rPr lang="en-US" dirty="0" smtClean="0"/>
              <a:t>File papers with the Secretary of State and pay fee of $50.00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incorporate?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acequias</a:t>
            </a:r>
            <a:r>
              <a:rPr lang="en-US" dirty="0" smtClean="0"/>
              <a:t> will have all the protections they need by adopting by-laws that take advantage of the powers recognized in the </a:t>
            </a:r>
            <a:r>
              <a:rPr lang="en-US" dirty="0" err="1" smtClean="0"/>
              <a:t>Acequia</a:t>
            </a:r>
            <a:r>
              <a:rPr lang="en-US" dirty="0" smtClean="0"/>
              <a:t> Recognition Statute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acequias</a:t>
            </a:r>
            <a:r>
              <a:rPr lang="en-US" dirty="0" smtClean="0"/>
              <a:t> may want the additional formality of being incorporated.</a:t>
            </a:r>
          </a:p>
          <a:p>
            <a:pPr lvl="1"/>
            <a:r>
              <a:rPr lang="en-US" dirty="0" smtClean="0"/>
              <a:t>Third parties (banks, foundations, government granting agencies) may be more comfortable dealing with a corporate entity than an unincorporated association</a:t>
            </a:r>
          </a:p>
          <a:p>
            <a:pPr lvl="2"/>
            <a:r>
              <a:rPr lang="en-US" dirty="0" smtClean="0"/>
              <a:t>Some granting entities do not consider unincorporated associations to be appropriate fiscal agents</a:t>
            </a:r>
          </a:p>
          <a:p>
            <a:pPr lvl="1"/>
            <a:r>
              <a:rPr lang="en-US" dirty="0" smtClean="0"/>
              <a:t>Otherwise, most legal protections are the same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Acequia</a:t>
            </a:r>
            <a:r>
              <a:rPr lang="en-US" dirty="0" smtClean="0"/>
              <a:t> Recognition Statutes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2009 CO passed the </a:t>
            </a:r>
            <a:r>
              <a:rPr lang="en-US" sz="2400" dirty="0" err="1" smtClean="0"/>
              <a:t>Acequia</a:t>
            </a:r>
            <a:r>
              <a:rPr lang="en-US" sz="2400" dirty="0" smtClean="0"/>
              <a:t> Recognition Statute</a:t>
            </a:r>
          </a:p>
          <a:p>
            <a:pPr lvl="1"/>
            <a:r>
              <a:rPr lang="en-US" sz="2400" dirty="0" smtClean="0"/>
              <a:t>CRS § 7-42-101.5</a:t>
            </a:r>
          </a:p>
          <a:p>
            <a:pPr lvl="1"/>
            <a:r>
              <a:rPr lang="en-US" sz="2400" dirty="0" smtClean="0"/>
              <a:t>Amended 2013</a:t>
            </a:r>
          </a:p>
          <a:p>
            <a:r>
              <a:rPr lang="en-US" sz="2400" dirty="0" smtClean="0"/>
              <a:t>Recognizes </a:t>
            </a:r>
            <a:r>
              <a:rPr lang="en-US" sz="2400" dirty="0" err="1" smtClean="0"/>
              <a:t>acequias</a:t>
            </a:r>
            <a:r>
              <a:rPr lang="en-US" sz="2400" dirty="0" smtClean="0"/>
              <a:t> as longstanding irrigation ditches with their own rules about governance and water allocation</a:t>
            </a:r>
          </a:p>
        </p:txBody>
      </p:sp>
      <p:pic>
        <p:nvPicPr>
          <p:cNvPr id="7" name="Content Placeholder 6" descr="2014-04-05 10.33.41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r="472" b="14475"/>
          <a:stretch/>
        </p:blipFill>
        <p:spPr>
          <a:xfrm>
            <a:off x="4645026" y="1819076"/>
            <a:ext cx="4022680" cy="4542038"/>
          </a:xfrm>
        </p:spPr>
      </p:pic>
    </p:spTree>
    <p:extLst>
      <p:ext uri="{BB962C8B-B14F-4D97-AF65-F5344CB8AC3E}">
        <p14:creationId xmlns:p14="http://schemas.microsoft.com/office/powerpoint/2010/main" val="227112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Acequia</a:t>
            </a:r>
            <a:r>
              <a:rPr lang="en-US" dirty="0" smtClean="0"/>
              <a:t>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Acequia</a:t>
            </a:r>
            <a:r>
              <a:rPr lang="en-US" dirty="0" smtClean="0"/>
              <a:t> Definition</a:t>
            </a:r>
          </a:p>
          <a:p>
            <a:pPr lvl="1"/>
            <a:r>
              <a:rPr lang="en-US" dirty="0" smtClean="0"/>
              <a:t>Originated before CO was a state</a:t>
            </a:r>
          </a:p>
          <a:p>
            <a:pPr lvl="1"/>
            <a:r>
              <a:rPr lang="en-US" dirty="0" smtClean="0"/>
              <a:t>Treated water as community resource</a:t>
            </a:r>
          </a:p>
          <a:p>
            <a:pPr lvl="1"/>
            <a:r>
              <a:rPr lang="en-US" dirty="0" smtClean="0"/>
              <a:t>Gravity-fed water system</a:t>
            </a:r>
          </a:p>
          <a:p>
            <a:pPr lvl="1"/>
            <a:r>
              <a:rPr lang="en-US" dirty="0" smtClean="0"/>
              <a:t>One landowner – one vote</a:t>
            </a:r>
          </a:p>
          <a:p>
            <a:pPr lvl="1"/>
            <a:r>
              <a:rPr lang="en-US" dirty="0" err="1" smtClean="0"/>
              <a:t>Parciantes</a:t>
            </a:r>
            <a:r>
              <a:rPr lang="en-US" dirty="0" smtClean="0"/>
              <a:t> provide labor for ditch maintenance</a:t>
            </a:r>
          </a:p>
          <a:p>
            <a:r>
              <a:rPr lang="en-US" dirty="0" smtClean="0"/>
              <a:t>To benefit from the statutes, an </a:t>
            </a:r>
            <a:r>
              <a:rPr lang="en-US" dirty="0" err="1"/>
              <a:t>a</a:t>
            </a:r>
            <a:r>
              <a:rPr lang="en-US" dirty="0" err="1" smtClean="0"/>
              <a:t>cequia</a:t>
            </a:r>
            <a:r>
              <a:rPr lang="en-US" dirty="0" smtClean="0"/>
              <a:t> must either:</a:t>
            </a:r>
          </a:p>
          <a:p>
            <a:pPr lvl="1"/>
            <a:r>
              <a:rPr lang="en-US" dirty="0" smtClean="0"/>
              <a:t>Incorporate or</a:t>
            </a:r>
          </a:p>
          <a:p>
            <a:pPr lvl="1"/>
            <a:r>
              <a:rPr lang="en-US" dirty="0" smtClean="0"/>
              <a:t>Pass by-laws in accordance with the statutes</a:t>
            </a:r>
            <a:endParaRPr lang="en-US" dirty="0"/>
          </a:p>
        </p:txBody>
      </p:sp>
      <p:pic>
        <p:nvPicPr>
          <p:cNvPr id="5" name="Content Placeholder 4" descr="2014-04-05 12.09.5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15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22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Bylaws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Colorado law will recognize:</a:t>
            </a:r>
          </a:p>
          <a:p>
            <a:r>
              <a:rPr lang="en-US" dirty="0"/>
              <a:t>One landowner – one vote system</a:t>
            </a:r>
          </a:p>
          <a:p>
            <a:r>
              <a:rPr lang="en-US" dirty="0" err="1"/>
              <a:t>Parciantes</a:t>
            </a:r>
            <a:r>
              <a:rPr lang="en-US" dirty="0"/>
              <a:t> can be required to contribute labor or a fee</a:t>
            </a:r>
          </a:p>
          <a:p>
            <a:r>
              <a:rPr lang="en-US" dirty="0"/>
              <a:t>Water can be allocated on a more communal basis</a:t>
            </a:r>
          </a:p>
          <a:p>
            <a:r>
              <a:rPr lang="en-US" dirty="0"/>
              <a:t>Right of first refusal regarding sale, lease, or exchange of water</a:t>
            </a:r>
          </a:p>
          <a:p>
            <a:r>
              <a:rPr lang="en-US" dirty="0"/>
              <a:t>Option to Impose Requirements on Sale or Transfer (Catlin Bylaw)</a:t>
            </a:r>
          </a:p>
          <a:p>
            <a:pPr lvl="1"/>
            <a:r>
              <a:rPr lang="en-US" dirty="0"/>
              <a:t>Makes it harder to take water out of the </a:t>
            </a:r>
            <a:r>
              <a:rPr lang="en-US" dirty="0" err="1"/>
              <a:t>acequia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DSC001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r="15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496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Bylaw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Option 1:  </a:t>
            </a:r>
            <a:r>
              <a:rPr lang="en-US" dirty="0"/>
              <a:t>Each member shall have one vote. For voting purposes, each household (or parcel of land co-owned by more than one person) constitutes one membership, regardless of the number of separate properties owned.</a:t>
            </a:r>
          </a:p>
          <a:p>
            <a:r>
              <a:rPr lang="en-US" i="1" dirty="0"/>
              <a:t>Option 2:</a:t>
            </a:r>
            <a:r>
              <a:rPr lang="en-US" b="1" i="1" dirty="0"/>
              <a:t> </a:t>
            </a:r>
            <a:r>
              <a:rPr lang="en-US" i="1" dirty="0"/>
              <a:t> </a:t>
            </a:r>
            <a:r>
              <a:rPr lang="en-US" dirty="0"/>
              <a:t>A member's vote shall be in proportion to his/her shares. </a:t>
            </a:r>
          </a:p>
        </p:txBody>
      </p:sp>
    </p:spTree>
    <p:extLst>
      <p:ext uri="{BB962C8B-B14F-4D97-AF65-F5344CB8AC3E}">
        <p14:creationId xmlns:p14="http://schemas.microsoft.com/office/powerpoint/2010/main" val="363505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of First Refusal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r>
              <a:rPr lang="en-US" dirty="0" err="1"/>
              <a:t>Acequia</a:t>
            </a:r>
            <a:r>
              <a:rPr lang="en-US" dirty="0"/>
              <a:t> approves the request, and if the Parciante who wants to make a change in water right is attempting to sell, trade, or exchange that water right, the Parciante must first offer the water right to the </a:t>
            </a:r>
            <a:r>
              <a:rPr lang="en-US" dirty="0" err="1"/>
              <a:t>Acequia</a:t>
            </a:r>
            <a:r>
              <a:rPr lang="en-US" dirty="0"/>
              <a:t> on the same price, terms, and conditions as those being offered to any other party.</a:t>
            </a:r>
          </a:p>
        </p:txBody>
      </p:sp>
    </p:spTree>
    <p:extLst>
      <p:ext uri="{BB962C8B-B14F-4D97-AF65-F5344CB8AC3E}">
        <p14:creationId xmlns:p14="http://schemas.microsoft.com/office/powerpoint/2010/main" val="318452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Catlin Bylaw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water sales, transfers, or changes in water right</a:t>
            </a:r>
          </a:p>
          <a:p>
            <a:r>
              <a:rPr lang="en-US" dirty="0" smtClean="0"/>
              <a:t>Parciante must consult Commission and verify that sale, transfer, or change will not injure others</a:t>
            </a:r>
          </a:p>
          <a:p>
            <a:r>
              <a:rPr lang="en-US" dirty="0"/>
              <a:t>E</a:t>
            </a:r>
            <a:r>
              <a:rPr lang="en-US" dirty="0" smtClean="0"/>
              <a:t>ngineering report required</a:t>
            </a:r>
          </a:p>
          <a:p>
            <a:pPr lvl="1"/>
            <a:r>
              <a:rPr lang="en-US" dirty="0" smtClean="0"/>
              <a:t>Costs paid by the parciante who wants the change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Acequia</a:t>
            </a:r>
            <a:r>
              <a:rPr lang="en-US" dirty="0" smtClean="0"/>
              <a:t> approves request, it can file a statement of opposition in water court in the interest of other </a:t>
            </a:r>
            <a:r>
              <a:rPr lang="en-US" dirty="0" err="1" smtClean="0"/>
              <a:t>Parciantes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1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Catlin Bylaw Example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Parciante requesting a change has to pay the </a:t>
            </a:r>
            <a:r>
              <a:rPr lang="en-US" dirty="0" err="1" smtClean="0"/>
              <a:t>Acequia’s</a:t>
            </a:r>
            <a:r>
              <a:rPr lang="en-US" dirty="0" smtClean="0"/>
              <a:t> legal and engineering fees for water court</a:t>
            </a:r>
          </a:p>
          <a:p>
            <a:r>
              <a:rPr lang="en-US" dirty="0" smtClean="0"/>
              <a:t>Parciante must first offer the water right to the </a:t>
            </a:r>
            <a:r>
              <a:rPr lang="en-US" dirty="0" err="1" smtClean="0"/>
              <a:t>Acequia</a:t>
            </a:r>
            <a:r>
              <a:rPr lang="en-US" dirty="0" smtClean="0"/>
              <a:t> at the same price as to other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Unincorporated </a:t>
            </a:r>
            <a:r>
              <a:rPr lang="en-US" dirty="0" err="1" smtClean="0"/>
              <a:t>acequia</a:t>
            </a:r>
            <a:r>
              <a:rPr lang="en-US" dirty="0" smtClean="0"/>
              <a:t> associations are recognized as unincorporated nonprofit associations</a:t>
            </a:r>
          </a:p>
          <a:p>
            <a:pPr lvl="1"/>
            <a:r>
              <a:rPr lang="en-US" dirty="0" smtClean="0"/>
              <a:t>Therefore </a:t>
            </a:r>
            <a:r>
              <a:rPr lang="en-US" dirty="0" err="1" smtClean="0"/>
              <a:t>acequias</a:t>
            </a:r>
            <a:r>
              <a:rPr lang="en-US" dirty="0" smtClean="0"/>
              <a:t> have same basic protections as </a:t>
            </a:r>
            <a:r>
              <a:rPr lang="en-US" dirty="0" err="1" smtClean="0"/>
              <a:t>acequia</a:t>
            </a:r>
            <a:r>
              <a:rPr lang="en-US" dirty="0" smtClean="0"/>
              <a:t> ditch corporations</a:t>
            </a:r>
          </a:p>
          <a:p>
            <a:r>
              <a:rPr lang="en-US" dirty="0" smtClean="0"/>
              <a:t>Provides a written set of rules for everyone, including newcomers, to follow, without changing traditional norms and customs</a:t>
            </a:r>
          </a:p>
          <a:p>
            <a:r>
              <a:rPr lang="en-US" dirty="0" smtClean="0"/>
              <a:t>Brings </a:t>
            </a:r>
            <a:r>
              <a:rPr lang="en-US" dirty="0" err="1" smtClean="0"/>
              <a:t>Parciantes</a:t>
            </a:r>
            <a:r>
              <a:rPr lang="en-US" dirty="0" smtClean="0"/>
              <a:t> together to talk about and solve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2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574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Acequia Bylaws and Incorporation Acequia Assistance Project, University of Colorado Law School Megan Gutwein, Class of 2016  Sarah Krakoff, Faculty</vt:lpstr>
      <vt:lpstr>Acequia Recognition Statutes</vt:lpstr>
      <vt:lpstr>Acequia Statutes</vt:lpstr>
      <vt:lpstr>Benefits of Bylaws</vt:lpstr>
      <vt:lpstr>Voting Bylaw Example</vt:lpstr>
      <vt:lpstr>Right of First Refusal Example</vt:lpstr>
      <vt:lpstr>Catlin Bylaw Example</vt:lpstr>
      <vt:lpstr>Catlin Bylaw Example (cont.)</vt:lpstr>
      <vt:lpstr>Benefits of Bylaws</vt:lpstr>
      <vt:lpstr>Incorporation</vt:lpstr>
      <vt:lpstr>Why incorporate?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Bylaws and Incorporation</dc:title>
  <dc:creator>Megan Gutwein</dc:creator>
  <cp:lastModifiedBy>Sarah Parmar</cp:lastModifiedBy>
  <cp:revision>15</cp:revision>
  <dcterms:created xsi:type="dcterms:W3CDTF">2014-10-02T13:43:36Z</dcterms:created>
  <dcterms:modified xsi:type="dcterms:W3CDTF">2014-10-11T13:01:34Z</dcterms:modified>
</cp:coreProperties>
</file>